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64" r:id="rId5"/>
    <p:sldId id="265" r:id="rId7"/>
    <p:sldId id="283" r:id="rId8"/>
    <p:sldId id="289" r:id="rId9"/>
    <p:sldId id="290" r:id="rId10"/>
    <p:sldId id="284" r:id="rId11"/>
    <p:sldId id="267" r:id="rId12"/>
    <p:sldId id="286" r:id="rId13"/>
    <p:sldId id="285" r:id="rId14"/>
    <p:sldId id="268" r:id="rId15"/>
    <p:sldId id="287" r:id="rId16"/>
    <p:sldId id="288" r:id="rId17"/>
    <p:sldId id="291" r:id="rId18"/>
    <p:sldId id="263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EE9"/>
    <a:srgbClr val="172A88"/>
    <a:srgbClr val="233449"/>
    <a:srgbClr val="314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86390" autoAdjust="0"/>
  </p:normalViewPr>
  <p:slideViewPr>
    <p:cSldViewPr snapToGrid="0">
      <p:cViewPr varScale="1">
        <p:scale>
          <a:sx n="116" d="100"/>
          <a:sy n="116" d="100"/>
        </p:scale>
        <p:origin x="25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6728A-BEE1-4740-9836-907F54E927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3091-AD39-46AD-8697-A9A3F4EFB0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2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3344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0" y="3909442"/>
            <a:ext cx="12192000" cy="1117986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6015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12192000" cy="384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68566" y="933450"/>
            <a:ext cx="6523434" cy="289979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00" y="1428540"/>
            <a:ext cx="2965993" cy="759780"/>
          </a:xfrm>
          <a:prstGeom prst="rect">
            <a:avLst/>
          </a:prstGeom>
        </p:spPr>
      </p:pic>
      <p:cxnSp>
        <p:nvCxnSpPr>
          <p:cNvPr id="19" name="直接连接符 18"/>
          <p:cNvCxnSpPr/>
          <p:nvPr userDrawn="1"/>
        </p:nvCxnSpPr>
        <p:spPr>
          <a:xfrm>
            <a:off x="6304667" y="1824119"/>
            <a:ext cx="1" cy="988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5668566" y="2494014"/>
            <a:ext cx="45826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1ACE3C-82B2-48BB-A6DC-CAFE425F45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1ACE3C-82B2-48BB-A6DC-CAFE425F45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1ACE3C-82B2-48BB-A6DC-CAFE425F45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1ACE3C-82B2-48BB-A6DC-CAFE425F45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"/>
          <p:cNvSpPr>
            <a:spLocks noChangeArrowheads="1"/>
          </p:cNvSpPr>
          <p:nvPr userDrawn="1"/>
        </p:nvSpPr>
        <p:spPr bwMode="auto">
          <a:xfrm>
            <a:off x="0" y="0"/>
            <a:ext cx="3193366" cy="6872067"/>
          </a:xfrm>
          <a:prstGeom prst="rect">
            <a:avLst/>
          </a:prstGeom>
          <a:solidFill>
            <a:srgbClr val="23344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-1" y="1051902"/>
            <a:ext cx="3193367" cy="787791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插入标题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 userDrawn="1"/>
        </p:nvSpPr>
        <p:spPr bwMode="auto">
          <a:xfrm>
            <a:off x="3345767" y="1"/>
            <a:ext cx="100817" cy="6872067"/>
          </a:xfrm>
          <a:prstGeom prst="rect">
            <a:avLst/>
          </a:prstGeom>
          <a:solidFill>
            <a:srgbClr val="23344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9961" y="4726336"/>
            <a:ext cx="2653442" cy="99960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584" y="6006947"/>
            <a:ext cx="1462196" cy="374562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"/>
          <p:cNvSpPr>
            <a:spLocks noChangeArrowheads="1"/>
          </p:cNvSpPr>
          <p:nvPr userDrawn="1"/>
        </p:nvSpPr>
        <p:spPr bwMode="auto">
          <a:xfrm>
            <a:off x="0" y="6443003"/>
            <a:ext cx="12192000" cy="429064"/>
          </a:xfrm>
          <a:prstGeom prst="rect">
            <a:avLst/>
          </a:prstGeom>
          <a:solidFill>
            <a:srgbClr val="23344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 userDrawn="1"/>
        </p:nvSpPr>
        <p:spPr bwMode="auto">
          <a:xfrm>
            <a:off x="235844" y="-4072"/>
            <a:ext cx="581464" cy="938443"/>
          </a:xfrm>
          <a:prstGeom prst="rect">
            <a:avLst/>
          </a:prstGeom>
          <a:solidFill>
            <a:srgbClr val="23344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801858"/>
            <a:ext cx="12192000" cy="0"/>
          </a:xfrm>
          <a:prstGeom prst="line">
            <a:avLst/>
          </a:prstGeom>
          <a:ln>
            <a:solidFill>
              <a:srgbClr val="233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4"/>
          <p:cNvSpPr>
            <a:spLocks noGrp="1"/>
          </p:cNvSpPr>
          <p:nvPr>
            <p:ph type="title" hasCustomPrompt="1"/>
          </p:nvPr>
        </p:nvSpPr>
        <p:spPr>
          <a:xfrm>
            <a:off x="833975" y="274185"/>
            <a:ext cx="6694575" cy="5026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b="1" kern="1200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一级标题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252511" y="274185"/>
            <a:ext cx="564797" cy="4790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2800" kern="1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35844" y="956071"/>
            <a:ext cx="6417300" cy="63001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zh-CN" altLang="en-US" sz="2400" b="0" kern="1200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457200" lvl="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二级标题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0549596" y="274185"/>
            <a:ext cx="1642404" cy="810291"/>
            <a:chOff x="6683438" y="1661610"/>
            <a:chExt cx="5508562" cy="2717687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683438" y="1661610"/>
              <a:ext cx="5508562" cy="271768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974" y="2051817"/>
              <a:ext cx="4282014" cy="109689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"/>
          <p:cNvSpPr>
            <a:spLocks noChangeArrowheads="1"/>
          </p:cNvSpPr>
          <p:nvPr userDrawn="1"/>
        </p:nvSpPr>
        <p:spPr bwMode="auto">
          <a:xfrm>
            <a:off x="0" y="0"/>
            <a:ext cx="5161498" cy="6857999"/>
          </a:xfrm>
          <a:prstGeom prst="rect">
            <a:avLst/>
          </a:prstGeom>
          <a:solidFill>
            <a:srgbClr val="23344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4022" y="3190880"/>
            <a:ext cx="955703" cy="787317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cxnSp>
        <p:nvCxnSpPr>
          <p:cNvPr id="16" name="直接连接符 15"/>
          <p:cNvCxnSpPr/>
          <p:nvPr userDrawn="1"/>
        </p:nvCxnSpPr>
        <p:spPr>
          <a:xfrm>
            <a:off x="765839" y="3978197"/>
            <a:ext cx="4582663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3"/>
          <p:cNvSpPr>
            <a:spLocks noGrp="1"/>
          </p:cNvSpPr>
          <p:nvPr>
            <p:ph type="title" hasCustomPrompt="1"/>
          </p:nvPr>
        </p:nvSpPr>
        <p:spPr>
          <a:xfrm>
            <a:off x="5205045" y="2965789"/>
            <a:ext cx="699616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b="1" dirty="0">
                <a:solidFill>
                  <a:srgbClr val="2334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插入文字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5161498" y="3978197"/>
            <a:ext cx="5262657" cy="0"/>
          </a:xfrm>
          <a:prstGeom prst="line">
            <a:avLst/>
          </a:prstGeom>
          <a:ln>
            <a:solidFill>
              <a:srgbClr val="233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1ACE3C-82B2-48BB-A6DC-CAFE425F454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1ACE3C-82B2-48BB-A6DC-CAFE425F45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1ACE3C-82B2-48BB-A6DC-CAFE425F45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1ACE3C-82B2-48BB-A6DC-CAFE425F45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1ACE3C-82B2-48BB-A6DC-CAFE425F45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ACE3C-82B2-48BB-A6DC-CAFE425F45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2621280" y="5222344"/>
            <a:ext cx="694944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汇报人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钱勇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String</a:t>
            </a:r>
            <a:r>
              <a:rPr lang="zh-CN" altLang="en-US" dirty="0"/>
              <a:t>类的几点思以及</a:t>
            </a:r>
            <a:r>
              <a:rPr lang="zh-CN" altLang="en-US" dirty="0"/>
              <a:t>引申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String</a:t>
            </a:r>
            <a:r>
              <a:rPr>
                <a:sym typeface="+mn-ea"/>
              </a:rPr>
              <a:t>的优缺点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7500"/>
          </a:bodyPr>
          <a:lstStyle/>
          <a:p>
            <a:r>
              <a:rPr lang="en-US" altLang="zh-CN"/>
              <a:t>03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48005" y="1062990"/>
            <a:ext cx="1558925" cy="629920"/>
          </a:xfrm>
        </p:spPr>
        <p:txBody>
          <a:bodyPr>
            <a:normAutofit fontScale="70000"/>
          </a:bodyPr>
          <a:lstStyle/>
          <a:p>
            <a:r>
              <a:rPr dirty="0"/>
              <a:t>解决</a:t>
            </a:r>
            <a:r>
              <a:rPr lang="en-US" altLang="zh-CN" dirty="0"/>
              <a:t> </a:t>
            </a:r>
            <a:r>
              <a:rPr lang="en-US" altLang="zh-CN" dirty="0"/>
              <a:t>StringBuffer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3354070"/>
            <a:ext cx="4821555" cy="1017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" y="4695190"/>
            <a:ext cx="5694680" cy="746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" y="1978660"/>
            <a:ext cx="4838700" cy="982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45" y="2146300"/>
            <a:ext cx="3894455" cy="2118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String</a:t>
            </a:r>
            <a:r>
              <a:rPr>
                <a:sym typeface="+mn-ea"/>
              </a:rPr>
              <a:t>的优缺点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7500"/>
          </a:bodyPr>
          <a:lstStyle/>
          <a:p>
            <a:r>
              <a:rPr lang="en-US" altLang="zh-CN"/>
              <a:t>03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35844" y="956071"/>
            <a:ext cx="6417300" cy="630018"/>
          </a:xfrm>
        </p:spPr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StringBuilder</a:t>
            </a:r>
            <a:r>
              <a:rPr>
                <a:sym typeface="+mn-ea"/>
              </a:rPr>
              <a:t>对字符串拼接（线程</a:t>
            </a:r>
            <a:r>
              <a:rPr>
                <a:sym typeface="+mn-ea"/>
              </a:rPr>
              <a:t>不安全）</a:t>
            </a:r>
            <a:endParaRPr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1586230"/>
            <a:ext cx="4100830" cy="2598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80" y="1522095"/>
            <a:ext cx="3954780" cy="27266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20240" y="4929505"/>
            <a:ext cx="5099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不考虑线程安全的情况下，</a:t>
            </a:r>
            <a:r>
              <a:rPr lang="en-US" altLang="zh-CN"/>
              <a:t>StringBuilder</a:t>
            </a:r>
            <a:r>
              <a:rPr lang="zh-CN" altLang="en-US"/>
              <a:t>效率</a:t>
            </a:r>
            <a:r>
              <a:rPr lang="zh-CN" altLang="en-US"/>
              <a:t>最高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5835" y="1178425"/>
            <a:ext cx="6694575" cy="50265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微软雅黑" panose="020B0503020204020204" pitchFamily="34" charset="-122"/>
                <a:sym typeface="微软雅黑" panose="020B0503020204020204" pitchFamily="34" charset="-122"/>
              </a:rPr>
              <a:t>StringJoiner</a:t>
            </a:r>
            <a:endParaRPr 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7500"/>
          </a:bodyPr>
          <a:lstStyle/>
          <a:p>
            <a:r>
              <a:rPr lang="en-US" altLang="zh-CN"/>
              <a:t>03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4070" y="1071880"/>
            <a:ext cx="7253605" cy="4303395"/>
          </a:xfrm>
          <a:prstGeom prst="rect">
            <a:avLst/>
          </a:prstGeom>
        </p:spPr>
      </p:pic>
      <p:sp>
        <p:nvSpPr>
          <p:cNvPr id="7" name="标题 3"/>
          <p:cNvSpPr>
            <a:spLocks noGrp="1"/>
          </p:cNvSpPr>
          <p:nvPr/>
        </p:nvSpPr>
        <p:spPr>
          <a:xfrm>
            <a:off x="922875" y="192905"/>
            <a:ext cx="6694575" cy="502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b="1" kern="1200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altLang="zh-CN">
                <a:sym typeface="+mn-ea"/>
              </a:rPr>
              <a:t>String</a:t>
            </a:r>
            <a:r>
              <a:rPr>
                <a:sym typeface="+mn-ea"/>
              </a:rPr>
              <a:t>的优缺点</a:t>
            </a:r>
            <a:endParaRPr lang="en-US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ym typeface="+mn-ea"/>
              </a:rPr>
              <a:t>引申</a:t>
            </a:r>
            <a:endParaRPr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7500"/>
          </a:bodyPr>
          <a:lstStyle/>
          <a:p>
            <a:r>
              <a:rPr lang="en-US" altLang="zh-CN"/>
              <a:t>04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35844" y="956071"/>
            <a:ext cx="6417300" cy="630018"/>
          </a:xfrm>
        </p:spPr>
        <p:txBody>
          <a:bodyPr/>
          <a:lstStyle/>
          <a:p>
            <a:r>
              <a:rPr lang="en-US" altLang="zh-CN" dirty="0"/>
              <a:t>简</a:t>
            </a:r>
            <a:r>
              <a:rPr dirty="0"/>
              <a:t>易版的</a:t>
            </a:r>
            <a:r>
              <a:rPr lang="en-US" altLang="zh-CN" dirty="0"/>
              <a:t>tomcat</a:t>
            </a:r>
            <a:endParaRPr lang="en-US" altLang="zh-CN" dirty="0"/>
          </a:p>
        </p:txBody>
      </p:sp>
      <p:sp>
        <p:nvSpPr>
          <p:cNvPr id="8" name="文本占位符 2"/>
          <p:cNvSpPr txBox="1"/>
          <p:nvPr/>
        </p:nvSpPr>
        <p:spPr>
          <a:xfrm>
            <a:off x="2436345" y="2001923"/>
            <a:ext cx="1744917" cy="630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b="0" kern="1200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1045" y="1199515"/>
            <a:ext cx="7686675" cy="5144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微软雅黑" panose="020B0503020204020204" pitchFamily="34" charset="-122"/>
                <a:sym typeface="微软雅黑" panose="020B0503020204020204" pitchFamily="34" charset="-122"/>
              </a:rPr>
              <a:t>spring</a:t>
            </a:r>
            <a:r>
              <a:rPr>
                <a:latin typeface="微软雅黑" panose="020B0503020204020204" pitchFamily="34" charset="-122"/>
                <a:sym typeface="微软雅黑" panose="020B0503020204020204" pitchFamily="34" charset="-122"/>
              </a:rPr>
              <a:t>之</a:t>
            </a:r>
            <a:r>
              <a:rPr lang="en-US" altLang="zh-CN">
                <a:latin typeface="微软雅黑" panose="020B0503020204020204" pitchFamily="34" charset="-122"/>
                <a:sym typeface="微软雅黑" panose="020B0503020204020204" pitchFamily="34" charset="-122"/>
              </a:rPr>
              <a:t>HelloWord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7500"/>
          </a:bodyPr>
          <a:lstStyle/>
          <a:p>
            <a:r>
              <a:rPr lang="en-US" altLang="zh-CN"/>
              <a:t>03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35844" y="956071"/>
            <a:ext cx="6417300" cy="630018"/>
          </a:xfrm>
        </p:spPr>
        <p:txBody>
          <a:bodyPr/>
          <a:lstStyle/>
          <a:p>
            <a:r>
              <a:rPr lang="en-US" altLang="zh-CN" dirty="0"/>
              <a:t>MVC</a:t>
            </a:r>
            <a:r>
              <a:rPr dirty="0"/>
              <a:t>模式</a:t>
            </a:r>
            <a:endParaRPr dirty="0"/>
          </a:p>
        </p:txBody>
      </p:sp>
      <p:sp>
        <p:nvSpPr>
          <p:cNvPr id="8" name="文本占位符 2"/>
          <p:cNvSpPr txBox="1"/>
          <p:nvPr/>
        </p:nvSpPr>
        <p:spPr>
          <a:xfrm>
            <a:off x="2436345" y="2001923"/>
            <a:ext cx="1744917" cy="630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b="0" kern="1200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9760" y="1586230"/>
            <a:ext cx="9116695" cy="44742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微软雅黑" panose="020B0503020204020204" pitchFamily="34" charset="-122"/>
                <a:sym typeface="微软雅黑" panose="020B0503020204020204" pitchFamily="34" charset="-122"/>
              </a:rPr>
              <a:t>spring</a:t>
            </a:r>
            <a:r>
              <a:rPr>
                <a:latin typeface="微软雅黑" panose="020B0503020204020204" pitchFamily="34" charset="-122"/>
                <a:sym typeface="微软雅黑" panose="020B0503020204020204" pitchFamily="34" charset="-122"/>
              </a:rPr>
              <a:t>之</a:t>
            </a:r>
            <a:r>
              <a:rPr lang="en-US" altLang="zh-CN">
                <a:latin typeface="微软雅黑" panose="020B0503020204020204" pitchFamily="34" charset="-122"/>
                <a:sym typeface="微软雅黑" panose="020B0503020204020204" pitchFamily="34" charset="-122"/>
              </a:rPr>
              <a:t>HelloWord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7500"/>
          </a:bodyPr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MVC</a:t>
            </a:r>
            <a:r>
              <a:t>流程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81ACE3C-82B2-48BB-A6DC-CAFE425F454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64285" y="1819275"/>
            <a:ext cx="1031303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1、用户发送请求至前端控制器DispatcherServlet。</a:t>
            </a:r>
            <a:endParaRPr lang="zh-CN" altLang="en-US" sz="2000"/>
          </a:p>
          <a:p>
            <a:r>
              <a:rPr lang="zh-CN" altLang="en-US" sz="2000"/>
              <a:t>2、DispatcherServlet收到请求调用HandlerMapping处理器映射器。</a:t>
            </a:r>
            <a:endParaRPr lang="zh-CN" altLang="en-US" sz="2000"/>
          </a:p>
          <a:p>
            <a:r>
              <a:rPr lang="zh-CN" altLang="en-US" sz="2000"/>
              <a:t>3、处理器映射器找到具体的处理器(可以根据xml配置、注解进行查找)，生成处理器对象及处理器拦截器(如果有则生成)一并返回给DispatcherServlet。</a:t>
            </a:r>
            <a:endParaRPr lang="zh-CN" altLang="en-US" sz="2000"/>
          </a:p>
          <a:p>
            <a:r>
              <a:rPr lang="zh-CN" altLang="en-US" sz="2000"/>
              <a:t>4、DispatcherServlet调用HandlerAdapter处理器适配器。</a:t>
            </a:r>
            <a:endParaRPr lang="zh-CN" altLang="en-US" sz="2000"/>
          </a:p>
          <a:p>
            <a:r>
              <a:rPr lang="zh-CN" altLang="en-US" sz="2000"/>
              <a:t>5、HandlerAdapter经过适配调用具体的处理器(Controller，也叫后端控制器)。</a:t>
            </a:r>
            <a:endParaRPr lang="zh-CN" altLang="en-US" sz="2000"/>
          </a:p>
          <a:p>
            <a:r>
              <a:rPr lang="zh-CN" altLang="en-US" sz="2000"/>
              <a:t>6、Controller执行完成返回ModelAndView。</a:t>
            </a:r>
            <a:endParaRPr lang="zh-CN" altLang="en-US" sz="2000"/>
          </a:p>
          <a:p>
            <a:r>
              <a:rPr lang="zh-CN" altLang="en-US" sz="2000"/>
              <a:t>7、HandlerAdapter将controller执行结果ModelAndView返回给DispatcherServlet。</a:t>
            </a:r>
            <a:endParaRPr lang="zh-CN" altLang="en-US" sz="2000"/>
          </a:p>
          <a:p>
            <a:r>
              <a:rPr lang="zh-CN" altLang="en-US" sz="2000"/>
              <a:t>8、DispatcherServlet将ModelAndView传给ViewReslover视图解析器。</a:t>
            </a:r>
            <a:endParaRPr lang="zh-CN" altLang="en-US" sz="2000"/>
          </a:p>
          <a:p>
            <a:r>
              <a:rPr lang="zh-CN" altLang="en-US" sz="2000"/>
              <a:t>9、ViewReslover解析后返回具体View.</a:t>
            </a:r>
            <a:endParaRPr lang="zh-CN" altLang="en-US" sz="2000"/>
          </a:p>
          <a:p>
            <a:r>
              <a:rPr lang="zh-CN" altLang="en-US" sz="2000"/>
              <a:t>10、DispatcherServlet根据View进行渲染视图（即将模型数据填充至视图中）。 </a:t>
            </a:r>
            <a:endParaRPr lang="zh-CN" altLang="en-US" sz="2000"/>
          </a:p>
          <a:p>
            <a:r>
              <a:rPr lang="zh-CN" altLang="en-US" sz="2000"/>
              <a:t>11、DispatcherServlet响应用户。</a:t>
            </a: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11451767" y="6486976"/>
            <a:ext cx="627743" cy="365125"/>
          </a:xfrm>
        </p:spPr>
        <p:txBody>
          <a:bodyPr/>
          <a:lstStyle/>
          <a:p>
            <a:fld id="{C81ACE3C-82B2-48BB-A6DC-CAFE425F4549}" type="slidenum">
              <a:rPr lang="zh-CN" altLang="en-US" smtClean="0"/>
            </a:fld>
            <a:r>
              <a:rPr lang="en-US" altLang="zh-CN"/>
              <a:t>/n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THANKS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457481" y="2198045"/>
            <a:ext cx="6064250" cy="38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r>
              <a:rPr lang="en-US" altLang="zh-CN" b="1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第一章        </a:t>
            </a:r>
            <a:r>
              <a:rPr lang="en-US" altLang="zh-CN" b="1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String</a:t>
            </a:r>
            <a:r>
              <a:rPr lang="zh-CN" altLang="en-US" b="1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不可变</a:t>
            </a:r>
            <a:endParaRPr lang="zh-CN" altLang="en-US" b="1" dirty="0">
              <a:solidFill>
                <a:srgbClr val="233449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Box 10"/>
          <p:cNvSpPr>
            <a:spLocks noChangeArrowheads="1"/>
          </p:cNvSpPr>
          <p:nvPr/>
        </p:nvSpPr>
        <p:spPr bwMode="auto">
          <a:xfrm>
            <a:off x="4457700" y="3311208"/>
            <a:ext cx="700405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02</a:t>
            </a:r>
            <a:r>
              <a:rPr lang="zh-CN" altLang="zh-CN" sz="2800" b="1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  </a:t>
            </a:r>
            <a:r>
              <a:rPr lang="zh-CN" altLang="en-US" sz="2800" b="1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第二章    为什么</a:t>
            </a:r>
            <a:r>
              <a:rPr lang="en-US" altLang="zh-CN" sz="2800" b="1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String</a:t>
            </a:r>
            <a:r>
              <a:rPr lang="zh-CN" altLang="en-US" sz="2800" b="1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被设计为</a:t>
            </a:r>
            <a:r>
              <a:rPr lang="zh-CN" altLang="en-US" sz="2800" b="1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不可变</a:t>
            </a:r>
            <a:endParaRPr lang="zh-CN" altLang="en-US" sz="2800" b="1" dirty="0">
              <a:solidFill>
                <a:srgbClr val="23344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10"/>
          <p:cNvSpPr>
            <a:spLocks noChangeArrowheads="1"/>
          </p:cNvSpPr>
          <p:nvPr/>
        </p:nvSpPr>
        <p:spPr bwMode="auto">
          <a:xfrm>
            <a:off x="4457481" y="4405980"/>
            <a:ext cx="606425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800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0</a:t>
            </a:r>
            <a:r>
              <a:rPr lang="en-US" altLang="zh-CN" sz="2800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3  </a:t>
            </a:r>
            <a:r>
              <a:rPr lang="zh-CN" altLang="en-US" sz="2800" b="1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第三章    </a:t>
            </a:r>
            <a:r>
              <a:rPr lang="en-US" altLang="zh-CN" sz="2800" b="1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String</a:t>
            </a:r>
            <a:r>
              <a:rPr lang="zh-CN" altLang="en-US" sz="2800" b="1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的优缺点</a:t>
            </a:r>
            <a:endParaRPr lang="zh-CN" altLang="en-US" sz="2800" b="1" dirty="0">
              <a:solidFill>
                <a:srgbClr val="23344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10"/>
          <p:cNvSpPr>
            <a:spLocks noChangeArrowheads="1"/>
          </p:cNvSpPr>
          <p:nvPr/>
        </p:nvSpPr>
        <p:spPr bwMode="auto">
          <a:xfrm>
            <a:off x="4457481" y="5500720"/>
            <a:ext cx="606425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800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0</a:t>
            </a:r>
            <a:r>
              <a:rPr lang="en-US" altLang="zh-CN" sz="2800" dirty="0">
                <a:solidFill>
                  <a:srgbClr val="23344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4  </a:t>
            </a:r>
            <a:r>
              <a:rPr lang="zh-CN" altLang="en-US" sz="2800" b="1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第四章    </a:t>
            </a:r>
            <a:r>
              <a:rPr lang="zh-CN" altLang="en-US" sz="2800" b="1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引申</a:t>
            </a:r>
            <a:endParaRPr lang="zh-CN" altLang="en-US" sz="2800" b="1" dirty="0">
              <a:solidFill>
                <a:srgbClr val="23344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String</a:t>
            </a:r>
            <a:r>
              <a:rPr>
                <a:sym typeface="+mn-ea"/>
              </a:rPr>
              <a:t>不可变</a:t>
            </a:r>
            <a:endParaRPr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7500"/>
          </a:bodyPr>
          <a:lstStyle/>
          <a:p>
            <a:r>
              <a:rPr lang="en-US" altLang="zh-CN"/>
              <a:t>01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35844" y="956071"/>
            <a:ext cx="6417300" cy="630018"/>
          </a:xfrm>
        </p:spPr>
        <p:txBody>
          <a:bodyPr/>
          <a:lstStyle/>
          <a:p>
            <a:r>
              <a:rPr lang="en-US" altLang="zh-CN" dirty="0"/>
              <a:t>URL</a:t>
            </a:r>
            <a:r>
              <a:rPr dirty="0"/>
              <a:t>的构成</a:t>
            </a:r>
            <a:r>
              <a:rPr lang="en-US" altLang="zh-CN" dirty="0"/>
              <a:t>(</a:t>
            </a:r>
            <a:r>
              <a:rPr dirty="0"/>
              <a:t>统一资源定位符</a:t>
            </a:r>
            <a:r>
              <a:rPr lang="en-US" altLang="zh-CN" dirty="0"/>
              <a:t>)</a:t>
            </a:r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7701915" y="2072640"/>
            <a:ext cx="2280285" cy="3683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协议： https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8945" y="1860550"/>
            <a:ext cx="6325235" cy="2965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String</a:t>
            </a:r>
            <a:r>
              <a:rPr>
                <a:sym typeface="+mn-ea"/>
              </a:rPr>
              <a:t>不可变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7500"/>
          </a:bodyPr>
          <a:lstStyle/>
          <a:p>
            <a:r>
              <a:rPr lang="en-US" altLang="zh-CN"/>
              <a:t>01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/>
        </p:nvSpPr>
        <p:spPr>
          <a:xfrm>
            <a:off x="2742189" y="1166256"/>
            <a:ext cx="6417300" cy="630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b="0" kern="1200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不可变指的是什么不可</a:t>
            </a:r>
            <a:r>
              <a:rPr dirty="0"/>
              <a:t>变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Stirng</a:t>
            </a:r>
            <a:r>
              <a:rPr>
                <a:sym typeface="+mn-ea"/>
              </a:rPr>
              <a:t>为什么被设计成</a:t>
            </a:r>
            <a:r>
              <a:rPr>
                <a:sym typeface="+mn-ea"/>
              </a:rPr>
              <a:t>不可变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7500"/>
          </a:bodyPr>
          <a:lstStyle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3545464" y="1022746"/>
            <a:ext cx="6417300" cy="630018"/>
          </a:xfrm>
        </p:spPr>
        <p:txBody>
          <a:bodyPr/>
          <a:lstStyle/>
          <a:p>
            <a:r>
              <a:rPr lang="en-US" altLang="zh-CN"/>
              <a:t>String</a:t>
            </a:r>
            <a:r>
              <a:t>为什么被设计成</a:t>
            </a:r>
            <a:r>
              <a:t>不可变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1779905"/>
            <a:ext cx="5483860" cy="3593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0" y="1769110"/>
            <a:ext cx="5984875" cy="3615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Stirng</a:t>
            </a:r>
            <a:r>
              <a:rPr>
                <a:sym typeface="+mn-ea"/>
              </a:rPr>
              <a:t>为什么被设计成不可变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04190" y="2960370"/>
            <a:ext cx="1612265" cy="937260"/>
          </a:xfrm>
        </p:spPr>
        <p:txBody>
          <a:bodyPr/>
          <a:lstStyle/>
          <a:p>
            <a:r>
              <a:rPr sz="4000" b="1" dirty="0"/>
              <a:t>缓存</a:t>
            </a:r>
            <a:endParaRPr sz="4000" b="1" dirty="0"/>
          </a:p>
        </p:txBody>
      </p:sp>
      <p:cxnSp>
        <p:nvCxnSpPr>
          <p:cNvPr id="2" name="直接箭头连接符 1"/>
          <p:cNvCxnSpPr/>
          <p:nvPr/>
        </p:nvCxnSpPr>
        <p:spPr>
          <a:xfrm>
            <a:off x="1739785" y="3428745"/>
            <a:ext cx="1332000" cy="0"/>
          </a:xfrm>
          <a:prstGeom prst="straightConnector1">
            <a:avLst/>
          </a:prstGeom>
          <a:ln w="82550" cmpd="sng">
            <a:solidFill>
              <a:schemeClr val="tx1"/>
            </a:solidFill>
            <a:prstDash val="soli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319780" y="1698625"/>
            <a:ext cx="2613660" cy="3460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ln w="12700" cmpd="sng">
                  <a:solidFill>
                    <a:schemeClr val="tx1"/>
                  </a:solidFill>
                  <a:prstDash val="solid"/>
                </a:ln>
                <a:blipFill>
                  <a:blip r:embed="rId1"/>
                  <a:tile tx="0" ty="0" sx="100000" sy="100000" flip="none" algn="tl"/>
                </a:blipFill>
              </a:rPr>
              <a:t>字符串常量池</a:t>
            </a:r>
            <a:endParaRPr lang="zh-CN" altLang="en-US" b="1">
              <a:ln w="12700" cmpd="sng">
                <a:solidFill>
                  <a:schemeClr val="tx1"/>
                </a:solidFill>
                <a:prstDash val="solid"/>
              </a:ln>
              <a:blipFill>
                <a:blip r:embed="rId1"/>
                <a:tile tx="0" ty="0" sx="100000" sy="100000" flip="none" algn="tl"/>
              </a:blip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53910" y="1840230"/>
            <a:ext cx="3408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1.6</a:t>
            </a:r>
            <a:r>
              <a:rPr lang="zh-CN" altLang="en-US"/>
              <a:t>字符串常量池被放在方法区，</a:t>
            </a:r>
            <a:r>
              <a:rPr lang="en-US" altLang="zh-CN"/>
              <a:t>1.7</a:t>
            </a:r>
            <a:r>
              <a:rPr lang="zh-CN" altLang="en-US"/>
              <a:t>，安排在堆</a:t>
            </a:r>
            <a:r>
              <a:rPr lang="zh-CN" altLang="en-US"/>
              <a:t>里面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40" y="2960370"/>
            <a:ext cx="5224145" cy="30664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string</a:t>
            </a:r>
            <a:r>
              <a:rPr dirty="0"/>
              <a:t>的</a:t>
            </a:r>
            <a:r>
              <a:rPr dirty="0"/>
              <a:t>优缺点</a:t>
            </a:r>
            <a:endParaRPr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>
          <a:xfrm>
            <a:off x="5786755" y="3114040"/>
            <a:ext cx="2183765" cy="629920"/>
          </a:xfrm>
        </p:spPr>
        <p:txBody>
          <a:bodyPr/>
          <a:p>
            <a:r>
              <a:rPr lang="en-US" altLang="zh-CN"/>
              <a:t>hash</a:t>
            </a:r>
            <a:r>
              <a:t>值被</a:t>
            </a:r>
            <a:r>
              <a:t>缓存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0" y="1789430"/>
            <a:ext cx="4479925" cy="336169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4993005" y="3418205"/>
            <a:ext cx="793750" cy="2095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94660" y="506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String</a:t>
            </a:r>
            <a:r>
              <a:rPr>
                <a:sym typeface="+mn-ea"/>
              </a:rPr>
              <a:t>的优缺点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03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23570" y="2893060"/>
            <a:ext cx="1454150" cy="629920"/>
          </a:xfrm>
        </p:spPr>
        <p:txBody>
          <a:bodyPr/>
          <a:lstStyle/>
          <a:p>
            <a:r>
              <a:rPr dirty="0"/>
              <a:t>不可变</a:t>
            </a:r>
            <a:r>
              <a:rPr dirty="0"/>
              <a:t>性</a:t>
            </a:r>
            <a:endParaRPr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077720" y="3202305"/>
            <a:ext cx="1322705" cy="1143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640455" y="2939415"/>
            <a:ext cx="2189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线程安全</a:t>
            </a:r>
            <a:endParaRPr lang="zh-C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string</a:t>
            </a:r>
            <a:r>
              <a:rPr>
                <a:sym typeface="+mn-ea"/>
              </a:rPr>
              <a:t>的优缺点</a:t>
            </a:r>
            <a:br>
              <a:rPr dirty="0"/>
            </a:b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7500"/>
          </a:bodyPr>
          <a:lstStyle/>
          <a:p>
            <a:r>
              <a:rPr lang="en-US" altLang="zh-CN"/>
              <a:t>03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35585" y="956310"/>
            <a:ext cx="967105" cy="629920"/>
          </a:xfrm>
        </p:spPr>
        <p:txBody>
          <a:bodyPr/>
          <a:lstStyle/>
          <a:p>
            <a:r>
              <a:rPr dirty="0"/>
              <a:t>缺点</a:t>
            </a:r>
            <a:endParaRPr dirty="0"/>
          </a:p>
        </p:txBody>
      </p:sp>
      <p:sp>
        <p:nvSpPr>
          <p:cNvPr id="8" name="文本占位符 4"/>
          <p:cNvSpPr>
            <a:spLocks noGrp="1"/>
          </p:cNvSpPr>
          <p:nvPr/>
        </p:nvSpPr>
        <p:spPr>
          <a:xfrm>
            <a:off x="5834380" y="2077720"/>
            <a:ext cx="5694680" cy="1370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b="0" kern="1200" dirty="0">
                <a:solidFill>
                  <a:srgbClr val="23344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对字符串的操作都会生成新的字符串</a:t>
            </a:r>
            <a:r>
              <a:rPr dirty="0"/>
              <a:t>对象</a:t>
            </a:r>
            <a:endParaRPr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75" y="1789430"/>
            <a:ext cx="5036820" cy="24301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4542790"/>
            <a:ext cx="5036820" cy="15621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048,&quot;width&quot;:7032}"/>
</p:tagLst>
</file>

<file path=ppt/tags/tag2.xml><?xml version="1.0" encoding="utf-8"?>
<p:tagLst xmlns:p="http://schemas.openxmlformats.org/presentationml/2006/main">
  <p:tag name="COMMONDATA" val="eyJoZGlkIjoiZWU0YTNhMjEyZjFjYTQ3MmYxMWNlNGFiNGM5NDU5NjAifQ=="/>
</p:tagLst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WPS 演示</Application>
  <PresentationFormat>宽屏</PresentationFormat>
  <Paragraphs>121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Impact</vt:lpstr>
      <vt:lpstr>等线</vt:lpstr>
      <vt:lpstr>Arial Unicode MS</vt:lpstr>
      <vt:lpstr>等线 Light</vt:lpstr>
      <vt:lpstr>Office 主题​​</vt:lpstr>
      <vt:lpstr>关于String类的几点思以及引申</vt:lpstr>
      <vt:lpstr>目录</vt:lpstr>
      <vt:lpstr>String不可变</vt:lpstr>
      <vt:lpstr>String不可变</vt:lpstr>
      <vt:lpstr>Stirng为什么被设计成不可变</vt:lpstr>
      <vt:lpstr>Stirng为什么被设计成不可变</vt:lpstr>
      <vt:lpstr>string的优缺点</vt:lpstr>
      <vt:lpstr>String的优缺点</vt:lpstr>
      <vt:lpstr>string的优缺点 </vt:lpstr>
      <vt:lpstr>String的优缺点</vt:lpstr>
      <vt:lpstr>tomcat如何处理请求</vt:lpstr>
      <vt:lpstr>StringJoiner</vt:lpstr>
      <vt:lpstr>tomcat如何处理请求</vt:lpstr>
      <vt:lpstr>spring之HelloWord</vt:lpstr>
      <vt:lpstr>spring之HelloWord 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Munan Yuan</dc:creator>
  <cp:lastModifiedBy>11706</cp:lastModifiedBy>
  <cp:revision>196</cp:revision>
  <dcterms:created xsi:type="dcterms:W3CDTF">2017-04-22T02:40:00Z</dcterms:created>
  <dcterms:modified xsi:type="dcterms:W3CDTF">2022-05-18T03:27:43Z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1D33A74C21414E84AE254F0692492B68</vt:lpwstr>
  </property>
</Properties>
</file>